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23.xml" ContentType="application/vnd.openxmlformats-officedocument.presentationml.slide+xml"/>
  <Override PartName="/ppt/slides/slide36.xml" ContentType="application/vnd.openxmlformats-officedocument.presentationml.slide+xml"/>
  <Override PartName="/ppt/slides/slide34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6"/>
  </p:notesMasterIdLst>
  <p:sldIdLst>
    <p:sldId id="311" r:id="rId2"/>
    <p:sldId id="323" r:id="rId3"/>
    <p:sldId id="324" r:id="rId4"/>
    <p:sldId id="353" r:id="rId5"/>
    <p:sldId id="352" r:id="rId6"/>
    <p:sldId id="325" r:id="rId7"/>
    <p:sldId id="284" r:id="rId8"/>
    <p:sldId id="334" r:id="rId9"/>
    <p:sldId id="335" r:id="rId10"/>
    <p:sldId id="336" r:id="rId11"/>
    <p:sldId id="326" r:id="rId12"/>
    <p:sldId id="280" r:id="rId13"/>
    <p:sldId id="328" r:id="rId14"/>
    <p:sldId id="260" r:id="rId15"/>
    <p:sldId id="262" r:id="rId16"/>
    <p:sldId id="337" r:id="rId17"/>
    <p:sldId id="339" r:id="rId18"/>
    <p:sldId id="259" r:id="rId19"/>
    <p:sldId id="357" r:id="rId20"/>
    <p:sldId id="358" r:id="rId21"/>
    <p:sldId id="346" r:id="rId22"/>
    <p:sldId id="370" r:id="rId23"/>
    <p:sldId id="263" r:id="rId24"/>
    <p:sldId id="349" r:id="rId25"/>
    <p:sldId id="354" r:id="rId26"/>
    <p:sldId id="347" r:id="rId27"/>
    <p:sldId id="361" r:id="rId28"/>
    <p:sldId id="356" r:id="rId29"/>
    <p:sldId id="265" r:id="rId30"/>
    <p:sldId id="359" r:id="rId31"/>
    <p:sldId id="318" r:id="rId32"/>
    <p:sldId id="376" r:id="rId33"/>
    <p:sldId id="320" r:id="rId34"/>
    <p:sldId id="322" r:id="rId35"/>
    <p:sldId id="381" r:id="rId36"/>
    <p:sldId id="362" r:id="rId37"/>
    <p:sldId id="363" r:id="rId38"/>
    <p:sldId id="364" r:id="rId39"/>
    <p:sldId id="365" r:id="rId40"/>
    <p:sldId id="367" r:id="rId41"/>
    <p:sldId id="377" r:id="rId42"/>
    <p:sldId id="270" r:id="rId43"/>
    <p:sldId id="272" r:id="rId44"/>
    <p:sldId id="310" r:id="rId45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66"/>
    <a:srgbClr val="006600"/>
    <a:srgbClr val="92D050"/>
    <a:srgbClr val="FFFFFF"/>
    <a:srgbClr val="003399"/>
    <a:srgbClr val="604A7B"/>
    <a:srgbClr val="0000FF"/>
    <a:srgbClr val="FF3399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-90" y="42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FA2B204-1C3F-41A1-A9C9-FEA20D7C436F}" type="datetimeFigureOut">
              <a:rPr lang="ar-KW" smtClean="0"/>
              <a:t>22/04/1442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B056F85-FCCB-457A-863C-8E03BBD5D6D9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04329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2E2-BB5C-4226-BEF1-30EB81E27646}" type="datetimeFigureOut">
              <a:rPr lang="ar-KW" smtClean="0"/>
              <a:pPr/>
              <a:t>22/04/1442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5961-3C43-4EE8-8007-3F490E5CA71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2E2-BB5C-4226-BEF1-30EB81E27646}" type="datetimeFigureOut">
              <a:rPr lang="ar-KW" smtClean="0"/>
              <a:pPr/>
              <a:t>22/04/1442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5961-3C43-4EE8-8007-3F490E5CA71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2E2-BB5C-4226-BEF1-30EB81E27646}" type="datetimeFigureOut">
              <a:rPr lang="ar-KW" smtClean="0"/>
              <a:pPr/>
              <a:t>22/04/1442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5961-3C43-4EE8-8007-3F490E5CA71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2E2-BB5C-4226-BEF1-30EB81E27646}" type="datetimeFigureOut">
              <a:rPr lang="ar-KW" smtClean="0"/>
              <a:pPr/>
              <a:t>22/04/1442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5961-3C43-4EE8-8007-3F490E5CA71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2E2-BB5C-4226-BEF1-30EB81E27646}" type="datetimeFigureOut">
              <a:rPr lang="ar-KW" smtClean="0"/>
              <a:pPr/>
              <a:t>22/04/1442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5961-3C43-4EE8-8007-3F490E5CA71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2E2-BB5C-4226-BEF1-30EB81E27646}" type="datetimeFigureOut">
              <a:rPr lang="ar-KW" smtClean="0"/>
              <a:pPr/>
              <a:t>22/04/1442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5961-3C43-4EE8-8007-3F490E5CA71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2E2-BB5C-4226-BEF1-30EB81E27646}" type="datetimeFigureOut">
              <a:rPr lang="ar-KW" smtClean="0"/>
              <a:pPr/>
              <a:t>22/04/1442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5961-3C43-4EE8-8007-3F490E5CA71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2E2-BB5C-4226-BEF1-30EB81E27646}" type="datetimeFigureOut">
              <a:rPr lang="ar-KW" smtClean="0"/>
              <a:pPr/>
              <a:t>22/04/1442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5961-3C43-4EE8-8007-3F490E5CA71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2E2-BB5C-4226-BEF1-30EB81E27646}" type="datetimeFigureOut">
              <a:rPr lang="ar-KW" smtClean="0"/>
              <a:pPr/>
              <a:t>22/04/1442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5961-3C43-4EE8-8007-3F490E5CA71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2E2-BB5C-4226-BEF1-30EB81E27646}" type="datetimeFigureOut">
              <a:rPr lang="ar-KW" smtClean="0"/>
              <a:pPr/>
              <a:t>22/04/1442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5961-3C43-4EE8-8007-3F490E5CA71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272E2-BB5C-4226-BEF1-30EB81E27646}" type="datetimeFigureOut">
              <a:rPr lang="ar-KW" smtClean="0"/>
              <a:pPr/>
              <a:t>22/04/1442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5961-3C43-4EE8-8007-3F490E5CA71D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272E2-BB5C-4226-BEF1-30EB81E27646}" type="datetimeFigureOut">
              <a:rPr lang="ar-KW" smtClean="0"/>
              <a:pPr/>
              <a:t>22/04/1442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65961-3C43-4EE8-8007-3F490E5CA71D}" type="slidenum">
              <a:rPr lang="ar-KW" smtClean="0"/>
              <a:pPr/>
              <a:t>‹#›</a:t>
            </a:fld>
            <a:endParaRPr lang="ar-K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49.jpg"/><Relationship Id="rId4" Type="http://schemas.openxmlformats.org/officeDocument/2006/relationships/image" Target="../media/image4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jp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gif"/><Relationship Id="rId5" Type="http://schemas.openxmlformats.org/officeDocument/2006/relationships/image" Target="../media/image51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1.jp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2.jp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7.mp3"/><Relationship Id="rId18" Type="http://schemas.openxmlformats.org/officeDocument/2006/relationships/audio" Target="../media/media3.mp3"/><Relationship Id="rId26" Type="http://schemas.openxmlformats.org/officeDocument/2006/relationships/image" Target="../media/image69.png"/><Relationship Id="rId3" Type="http://schemas.microsoft.com/office/2007/relationships/media" Target="../media/media10.mp3"/><Relationship Id="rId21" Type="http://schemas.openxmlformats.org/officeDocument/2006/relationships/slideLayout" Target="../slideLayouts/slideLayout7.xml"/><Relationship Id="rId7" Type="http://schemas.microsoft.com/office/2007/relationships/media" Target="../media/media9.mp3"/><Relationship Id="rId12" Type="http://schemas.openxmlformats.org/officeDocument/2006/relationships/audio" Target="../media/media6.mp3"/><Relationship Id="rId17" Type="http://schemas.microsoft.com/office/2007/relationships/media" Target="../media/media3.mp3"/><Relationship Id="rId25" Type="http://schemas.openxmlformats.org/officeDocument/2006/relationships/image" Target="../media/image68.jpeg"/><Relationship Id="rId2" Type="http://schemas.openxmlformats.org/officeDocument/2006/relationships/audio" Target="../media/media2.mp3"/><Relationship Id="rId16" Type="http://schemas.openxmlformats.org/officeDocument/2006/relationships/audio" Target="../media/media5.mp3"/><Relationship Id="rId20" Type="http://schemas.openxmlformats.org/officeDocument/2006/relationships/audio" Target="../media/media4.mp3"/><Relationship Id="rId29" Type="http://schemas.openxmlformats.org/officeDocument/2006/relationships/image" Target="../media/image72.jpeg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microsoft.com/office/2007/relationships/media" Target="../media/media6.mp3"/><Relationship Id="rId24" Type="http://schemas.openxmlformats.org/officeDocument/2006/relationships/image" Target="../media/image67.jpeg"/><Relationship Id="rId5" Type="http://schemas.microsoft.com/office/2007/relationships/media" Target="../media/media8.mp3"/><Relationship Id="rId15" Type="http://schemas.microsoft.com/office/2007/relationships/media" Target="../media/media5.mp3"/><Relationship Id="rId23" Type="http://schemas.openxmlformats.org/officeDocument/2006/relationships/image" Target="../media/image66.jpeg"/><Relationship Id="rId28" Type="http://schemas.openxmlformats.org/officeDocument/2006/relationships/image" Target="../media/image71.png"/><Relationship Id="rId10" Type="http://schemas.openxmlformats.org/officeDocument/2006/relationships/audio" Target="../media/media1.mp3"/><Relationship Id="rId19" Type="http://schemas.microsoft.com/office/2007/relationships/media" Target="../media/media4.mp3"/><Relationship Id="rId4" Type="http://schemas.openxmlformats.org/officeDocument/2006/relationships/audio" Target="../media/media10.mp3"/><Relationship Id="rId9" Type="http://schemas.microsoft.com/office/2007/relationships/media" Target="../media/media1.mp3"/><Relationship Id="rId14" Type="http://schemas.openxmlformats.org/officeDocument/2006/relationships/audio" Target="../media/media7.mp3"/><Relationship Id="rId22" Type="http://schemas.openxmlformats.org/officeDocument/2006/relationships/image" Target="../media/image6.png"/><Relationship Id="rId27" Type="http://schemas.openxmlformats.org/officeDocument/2006/relationships/image" Target="../media/image70.png"/><Relationship Id="rId30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807968" y="260648"/>
            <a:ext cx="5472608" cy="1944215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40000" lnSpcReduction="20000"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11500" b="1" dirty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Grade Six  Unit 9 </a:t>
            </a:r>
          </a:p>
          <a:p>
            <a:pPr algn="ctr" rtl="0">
              <a:spcBef>
                <a:spcPct val="0"/>
              </a:spcBef>
              <a:defRPr/>
            </a:pPr>
            <a:r>
              <a:rPr lang="en-US" sz="11500" b="1" dirty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Lesson 3 - S.B   </a:t>
            </a:r>
          </a:p>
          <a:p>
            <a:pPr algn="ctr" rtl="0">
              <a:spcBef>
                <a:spcPct val="0"/>
              </a:spcBef>
              <a:defRPr/>
            </a:pPr>
            <a:r>
              <a:rPr lang="en-US" sz="11500" b="1" dirty="0">
                <a:ln w="3810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page 73</a:t>
            </a:r>
            <a:endParaRPr lang="ar-KW" sz="11500" b="1" dirty="0">
              <a:ln w="3810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799856" y="2636912"/>
            <a:ext cx="7272808" cy="2304255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85000" lnSpcReduction="10000"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10400" b="1" dirty="0">
                <a:solidFill>
                  <a:srgbClr val="0000FF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Famous people</a:t>
            </a:r>
          </a:p>
          <a:p>
            <a:pPr algn="ctr" rtl="0">
              <a:spcBef>
                <a:spcPct val="0"/>
              </a:spcBef>
              <a:defRPr/>
            </a:pPr>
            <a:endParaRPr lang="ar-KW" sz="11500" b="1" dirty="0">
              <a:solidFill>
                <a:srgbClr val="0000FF"/>
              </a:solidFill>
              <a:effectLst>
                <a:glow rad="101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 rot="945392">
            <a:off x="3411595" y="2862642"/>
            <a:ext cx="1464260" cy="613776"/>
          </a:xfrm>
          <a:prstGeom prst="rect">
            <a:avLst/>
          </a:prstGeom>
          <a:solidFill>
            <a:srgbClr val="6699FF"/>
          </a:solidFill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4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dobe Hebrew" panose="02040503050201020203" pitchFamily="18" charset="-79"/>
                <a:ea typeface="+mj-ea"/>
                <a:cs typeface="Adobe Hebrew" panose="02040503050201020203" pitchFamily="18" charset="-79"/>
              </a:rPr>
              <a:t>heat</a:t>
            </a:r>
          </a:p>
          <a:p>
            <a:pPr algn="ctr">
              <a:spcBef>
                <a:spcPct val="0"/>
              </a:spcBef>
              <a:defRPr/>
            </a:pPr>
            <a:endParaRPr lang="fr-FR" sz="4800" dirty="0">
              <a:solidFill>
                <a:srgbClr val="CC00CC"/>
              </a:solidFill>
              <a:latin typeface="Aharoni" pitchFamily="2" charset="-79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4800" dirty="0">
              <a:solidFill>
                <a:srgbClr val="CC00CC"/>
              </a:solidFill>
              <a:latin typeface="Aharoni" pitchFamily="2" charset="-79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4800" dirty="0">
              <a:solidFill>
                <a:srgbClr val="CC00CC"/>
              </a:solidFill>
              <a:latin typeface="Aharoni" pitchFamily="2" charset="-79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ar-KW" sz="4800" dirty="0">
              <a:solidFill>
                <a:srgbClr val="CC00CC"/>
              </a:solidFill>
              <a:latin typeface="Aharoni" pitchFamily="2" charset="-79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3034170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772816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Would you like to study 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chemistry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 at 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university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ar-KW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12192000" cy="511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emistry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6386" name="Picture 2" descr="http://bmfchm.files.wordpress.com/2010/11/lectur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1004" y="1547975"/>
            <a:ext cx="5450996" cy="5429264"/>
          </a:xfrm>
          <a:prstGeom prst="rect">
            <a:avLst/>
          </a:prstGeom>
          <a:noFill/>
        </p:spPr>
      </p:pic>
      <p:pic>
        <p:nvPicPr>
          <p:cNvPr id="5" name="Picture 4" descr="CHEMISTR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547974"/>
            <a:ext cx="6650136" cy="5310025"/>
          </a:xfrm>
          <a:prstGeom prst="rect">
            <a:avLst/>
          </a:prstGeom>
        </p:spPr>
      </p:pic>
      <p:sp>
        <p:nvSpPr>
          <p:cNvPr id="16388" name="AutoShape 4" descr="http://www.mnstate.edu/provost/CHEMISTRY.JPG"/>
          <p:cNvSpPr>
            <a:spLocks noChangeAspect="1" noChangeArrowheads="1"/>
          </p:cNvSpPr>
          <p:nvPr/>
        </p:nvSpPr>
        <p:spPr bwMode="auto">
          <a:xfrm>
            <a:off x="1462088" y="-136525"/>
            <a:ext cx="304801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KW"/>
          </a:p>
        </p:txBody>
      </p:sp>
      <p:sp>
        <p:nvSpPr>
          <p:cNvPr id="16390" name="AutoShape 6" descr="http://www.mnstate.edu/provost/CHEMISTRY.JPG"/>
          <p:cNvSpPr>
            <a:spLocks noChangeAspect="1" noChangeArrowheads="1"/>
          </p:cNvSpPr>
          <p:nvPr/>
        </p:nvSpPr>
        <p:spPr bwMode="auto">
          <a:xfrm>
            <a:off x="1462088" y="-136525"/>
            <a:ext cx="304801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KW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0" y="0"/>
            <a:ext cx="9144000" cy="141763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9600" b="1" dirty="0">
                <a:ln w="28575">
                  <a:solidFill>
                    <a:schemeClr val="tx1"/>
                  </a:solidFill>
                </a:ln>
                <a:solidFill>
                  <a:srgbClr val="660066"/>
                </a:solidFill>
                <a:latin typeface="Aharoni" pitchFamily="2" charset="-79"/>
                <a:ea typeface="+mj-ea"/>
                <a:cs typeface="+mj-cs"/>
              </a:rPr>
              <a:t>chemistry</a:t>
            </a:r>
          </a:p>
          <a:p>
            <a:pPr algn="ctr">
              <a:spcBef>
                <a:spcPct val="0"/>
              </a:spcBef>
              <a:defRPr/>
            </a:pPr>
            <a:endParaRPr lang="fr-FR" sz="4800" dirty="0">
              <a:solidFill>
                <a:srgbClr val="CC00CC"/>
              </a:solidFill>
              <a:latin typeface="Aharoni" pitchFamily="2" charset="-79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4800" dirty="0">
              <a:solidFill>
                <a:srgbClr val="CC00CC"/>
              </a:solidFill>
              <a:latin typeface="Aharoni" pitchFamily="2" charset="-79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4800" dirty="0">
              <a:solidFill>
                <a:srgbClr val="CC00CC"/>
              </a:solidFill>
              <a:latin typeface="Aharoni" pitchFamily="2" charset="-79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ar-KW" sz="4800" dirty="0">
              <a:solidFill>
                <a:srgbClr val="CC00CC"/>
              </a:solidFill>
              <a:latin typeface="Aharoni" pitchFamily="2" charset="-79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22512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Autofit/>
          </a:bodyPr>
          <a:lstStyle/>
          <a:p>
            <a:r>
              <a:rPr lang="en-US" sz="5400" b="1" dirty="0">
                <a:ln>
                  <a:solidFill>
                    <a:srgbClr val="660066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Chemistry</a:t>
            </a:r>
            <a:r>
              <a:rPr lang="en-US" sz="4800" b="1" dirty="0">
                <a:ln>
                  <a:solidFill>
                    <a:srgbClr val="660066"/>
                  </a:solidFill>
                </a:ln>
                <a:latin typeface="Aharoni" pitchFamily="2" charset="-79"/>
                <a:cs typeface="Aharoni" pitchFamily="2" charset="-79"/>
              </a:rPr>
              <a:t> is the study of how things are made and how they work together.</a:t>
            </a:r>
            <a:endParaRPr lang="ar-KW" sz="7200" b="1" dirty="0">
              <a:ln>
                <a:solidFill>
                  <a:srgbClr val="660066"/>
                </a:solidFill>
              </a:ln>
              <a:latin typeface="Aharoni" pitchFamily="2" charset="-79"/>
            </a:endParaRPr>
          </a:p>
        </p:txBody>
      </p:sp>
      <p:pic>
        <p:nvPicPr>
          <p:cNvPr id="4" name="Content Placeholder 3" descr="beakerbgwht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91944" y="4005064"/>
            <a:ext cx="2439144" cy="2592288"/>
          </a:xfrm>
        </p:spPr>
      </p:pic>
      <p:pic>
        <p:nvPicPr>
          <p:cNvPr id="6" name="Picture 5" descr="Chemistry_lab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236" y="1822512"/>
            <a:ext cx="5805772" cy="4941168"/>
          </a:xfrm>
          <a:prstGeom prst="rect">
            <a:avLst/>
          </a:prstGeom>
        </p:spPr>
      </p:pic>
      <p:pic>
        <p:nvPicPr>
          <p:cNvPr id="8" name="Picture 7" descr="imagesCAS2YPS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96200" y="1988840"/>
            <a:ext cx="381642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4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62880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Autofit/>
          </a:bodyPr>
          <a:lstStyle/>
          <a:p>
            <a:r>
              <a:rPr lang="en-US" b="1" dirty="0">
                <a:ln>
                  <a:solidFill>
                    <a:srgbClr val="660066"/>
                  </a:solidFill>
                </a:ln>
                <a:latin typeface="Aharoni" pitchFamily="2" charset="-79"/>
                <a:cs typeface="Aharoni" pitchFamily="2" charset="-79"/>
              </a:rPr>
              <a:t>This great woman studied </a:t>
            </a:r>
            <a:r>
              <a:rPr lang="en-US" b="1" dirty="0" err="1">
                <a:ln>
                  <a:solidFill>
                    <a:srgbClr val="660066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maths</a:t>
            </a:r>
            <a:r>
              <a:rPr lang="en-US" b="1" dirty="0">
                <a:ln>
                  <a:solidFill>
                    <a:srgbClr val="660066"/>
                  </a:solidFill>
                </a:ln>
                <a:latin typeface="Aharoni" pitchFamily="2" charset="-79"/>
                <a:cs typeface="Aharoni" pitchFamily="2" charset="-79"/>
              </a:rPr>
              <a:t> and </a:t>
            </a:r>
            <a:r>
              <a:rPr lang="en-US" b="1" dirty="0">
                <a:ln>
                  <a:solidFill>
                    <a:srgbClr val="660066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physics</a:t>
            </a:r>
            <a:r>
              <a:rPr lang="en-US" b="1" dirty="0">
                <a:ln>
                  <a:solidFill>
                    <a:srgbClr val="660066"/>
                  </a:solidFill>
                </a:ln>
                <a:latin typeface="Aharoni" pitchFamily="2" charset="-79"/>
                <a:cs typeface="Aharoni" pitchFamily="2" charset="-79"/>
              </a:rPr>
              <a:t> at </a:t>
            </a:r>
            <a:r>
              <a:rPr lang="en-US" b="1" dirty="0">
                <a:ln>
                  <a:solidFill>
                    <a:srgbClr val="660066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university</a:t>
            </a:r>
            <a:r>
              <a:rPr lang="en-US" b="1" dirty="0">
                <a:ln>
                  <a:solidFill>
                    <a:srgbClr val="660066"/>
                  </a:solidFill>
                </a:ln>
                <a:latin typeface="Aharoni" pitchFamily="2" charset="-79"/>
                <a:cs typeface="Aharoni" pitchFamily="2" charset="-79"/>
              </a:rPr>
              <a:t>.</a:t>
            </a:r>
            <a:endParaRPr lang="ar-KW" sz="6600" b="1" dirty="0">
              <a:ln>
                <a:solidFill>
                  <a:srgbClr val="660066"/>
                </a:solidFill>
              </a:ln>
              <a:latin typeface="Aharoni" pitchFamily="2" charset="-79"/>
            </a:endParaRPr>
          </a:p>
        </p:txBody>
      </p:sp>
      <p:pic>
        <p:nvPicPr>
          <p:cNvPr id="9" name="Picture 8" descr="9550ecb1c434a102be321ba3a14d91c5_1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12192000" cy="5110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ncer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3912" y="2636912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3" b="12534"/>
          <a:stretch/>
        </p:blipFill>
        <p:spPr>
          <a:xfrm>
            <a:off x="0" y="1772816"/>
            <a:ext cx="7069682" cy="5085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82" y="1916832"/>
            <a:ext cx="4930974" cy="494116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12192000" cy="17728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Some 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chemicals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may cause  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fatal diseases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.</a:t>
            </a:r>
            <a:endParaRPr lang="ar-KW" sz="54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  <p:sp>
        <p:nvSpPr>
          <p:cNvPr id="8" name="Curved Left Arrow 7"/>
          <p:cNvSpPr/>
          <p:nvPr/>
        </p:nvSpPr>
        <p:spPr>
          <a:xfrm>
            <a:off x="11078924" y="886198"/>
            <a:ext cx="936104" cy="1246658"/>
          </a:xfrm>
          <a:prstGeom prst="curved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chemeClr val="tx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772816"/>
            <a:ext cx="7055309" cy="5085184"/>
          </a:xfrm>
          <a:prstGeom prst="rect">
            <a:avLst/>
          </a:prstGeom>
          <a:solidFill>
            <a:srgbClr val="000000">
              <a:alpha val="85882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Cancer</a:t>
            </a:r>
            <a:r>
              <a:rPr lang="en-US" sz="8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 is </a:t>
            </a:r>
          </a:p>
          <a:p>
            <a:r>
              <a:rPr lang="en-US" sz="8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a fatal disease.</a:t>
            </a:r>
            <a:endParaRPr lang="ar-KW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12192000" cy="1628800"/>
          </a:xfrm>
          <a:prstGeom prst="rect">
            <a:avLst/>
          </a:prstGeom>
          <a:solidFill>
            <a:srgbClr val="0000FF">
              <a:alpha val="76863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Chemistry </a:t>
            </a:r>
            <a:r>
              <a:rPr lang="en-US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is studied to 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cure </a:t>
            </a:r>
            <a:r>
              <a:rPr lang="en-US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diseases.</a:t>
            </a:r>
            <a:endParaRPr lang="ar-KW" sz="8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Aharoni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2"/>
          <a:stretch/>
        </p:blipFill>
        <p:spPr>
          <a:xfrm>
            <a:off x="6023992" y="1628798"/>
            <a:ext cx="6177517" cy="5229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799"/>
            <a:ext cx="6023992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5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ur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8338" y="2873283"/>
            <a:ext cx="487363" cy="487363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12192000" cy="1988840"/>
          </a:xfrm>
          <a:prstGeom prst="rect">
            <a:avLst/>
          </a:prstGeom>
          <a:solidFill>
            <a:srgbClr val="FFC000">
              <a:alpha val="61961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>
                  <a:solidFill>
                    <a:srgbClr val="660066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This woman did her best to </a:t>
            </a:r>
          </a:p>
          <a:p>
            <a:r>
              <a:rPr lang="en-US" sz="7200" b="1" dirty="0">
                <a:ln>
                  <a:solidFill>
                    <a:srgbClr val="660066"/>
                  </a:solidFill>
                </a:ln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cure cancer</a:t>
            </a:r>
            <a:r>
              <a:rPr lang="en-US" sz="6000" b="1" dirty="0">
                <a:ln>
                  <a:solidFill>
                    <a:srgbClr val="660066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. </a:t>
            </a:r>
            <a:endParaRPr lang="ar-KW" sz="8800" b="1" dirty="0">
              <a:ln>
                <a:solidFill>
                  <a:srgbClr val="660066"/>
                </a:solidFill>
              </a:ln>
              <a:solidFill>
                <a:srgbClr val="C00000"/>
              </a:solidFill>
              <a:latin typeface="Aharoni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1996879"/>
            <a:ext cx="4184449" cy="4920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37"/>
          <a:stretch/>
        </p:blipFill>
        <p:spPr>
          <a:xfrm>
            <a:off x="-312712" y="2004555"/>
            <a:ext cx="4954480" cy="4853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30050" r="26375" b="30050"/>
          <a:stretch/>
        </p:blipFill>
        <p:spPr>
          <a:xfrm>
            <a:off x="4641768" y="2204864"/>
            <a:ext cx="3398448" cy="182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6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st-of-prescription-drug-medicine_-going-down-expired-patents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56240" y="2340688"/>
            <a:ext cx="3935760" cy="4517312"/>
          </a:xfrm>
          <a:prstGeom prst="rect">
            <a:avLst/>
          </a:prstGeom>
        </p:spPr>
      </p:pic>
      <p:pic>
        <p:nvPicPr>
          <p:cNvPr id="6" name="Picture 5" descr="Medicin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24596"/>
            <a:ext cx="4151784" cy="4533404"/>
          </a:xfrm>
          <a:prstGeom prst="rect">
            <a:avLst/>
          </a:prstGeom>
        </p:spPr>
      </p:pic>
      <p:pic>
        <p:nvPicPr>
          <p:cNvPr id="7" name="Picture 6" descr="Herbal-Medicines-And-Interactions-With-Drug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1824" y="2340688"/>
            <a:ext cx="3312368" cy="451731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2192000" cy="1844824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rgbClr val="660066"/>
                  </a:solidFill>
                </a:ln>
                <a:latin typeface="Aharoni" pitchFamily="2" charset="-79"/>
                <a:cs typeface="Aharoni" pitchFamily="2" charset="-79"/>
              </a:rPr>
              <a:t>Doctors give ill people medicine to </a:t>
            </a:r>
            <a:r>
              <a:rPr lang="en-US" sz="6000" b="1" dirty="0">
                <a:ln>
                  <a:solidFill>
                    <a:srgbClr val="660066"/>
                  </a:solidFill>
                </a:ln>
                <a:solidFill>
                  <a:srgbClr val="660066"/>
                </a:solidFill>
                <a:latin typeface="Aharoni" pitchFamily="2" charset="-79"/>
                <a:cs typeface="Aharoni" pitchFamily="2" charset="-79"/>
              </a:rPr>
              <a:t>cure</a:t>
            </a:r>
            <a:r>
              <a:rPr lang="en-US" sz="5400" b="1" dirty="0">
                <a:ln>
                  <a:solidFill>
                    <a:srgbClr val="660066"/>
                  </a:solidFill>
                </a:ln>
                <a:latin typeface="Aharoni" pitchFamily="2" charset="-79"/>
                <a:cs typeface="Aharoni" pitchFamily="2" charset="-79"/>
              </a:rPr>
              <a:t> them.</a:t>
            </a:r>
            <a:endParaRPr lang="ar-KW" sz="8000" b="1" dirty="0">
              <a:ln>
                <a:solidFill>
                  <a:srgbClr val="660066"/>
                </a:solidFill>
              </a:ln>
              <a:latin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نتيجة بحث الصور عن ‪poland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771" y="1772816"/>
            <a:ext cx="6228229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77281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rgbClr val="660066"/>
                  </a:solidFill>
                </a:ln>
                <a:latin typeface="Aharoni" pitchFamily="2" charset="-79"/>
                <a:cs typeface="Aharoni" pitchFamily="2" charset="-79"/>
              </a:rPr>
              <a:t>Where do you think the woman is from?</a:t>
            </a:r>
            <a:endParaRPr lang="ar-KW" sz="8000" b="1" dirty="0">
              <a:ln>
                <a:solidFill>
                  <a:srgbClr val="660066"/>
                </a:solidFill>
              </a:ln>
              <a:latin typeface="Aharoni" pitchFamily="2" charset="-79"/>
            </a:endParaRPr>
          </a:p>
        </p:txBody>
      </p:sp>
      <p:pic>
        <p:nvPicPr>
          <p:cNvPr id="13318" name="Picture 6" descr="نتيجة بحث الصور عن ‪poland‬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8"/>
          <a:stretch/>
        </p:blipFill>
        <p:spPr bwMode="auto">
          <a:xfrm>
            <a:off x="-33391" y="1772816"/>
            <a:ext cx="5697343" cy="50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01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57000"/>
            <a:ext cx="7651608" cy="4025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7752184" y="2569781"/>
            <a:ext cx="4439816" cy="42882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66" y="260648"/>
            <a:ext cx="3718350" cy="21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69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نتيجة بحث الصور عن ‪poland‬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9961" r="3279" b="11254"/>
          <a:stretch/>
        </p:blipFill>
        <p:spPr bwMode="auto">
          <a:xfrm>
            <a:off x="0" y="0"/>
            <a:ext cx="12192000" cy="666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9416" y="1418000"/>
            <a:ext cx="9408368" cy="141277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rgbClr val="660066"/>
                  </a:solidFill>
                </a:ln>
                <a:latin typeface="Aharoni" pitchFamily="2" charset="-79"/>
                <a:cs typeface="Aharoni" pitchFamily="2" charset="-79"/>
              </a:rPr>
              <a:t>It wasn’t allowed for </a:t>
            </a:r>
            <a:r>
              <a:rPr lang="en-US" sz="4800" b="1" dirty="0">
                <a:ln>
                  <a:solidFill>
                    <a:srgbClr val="660066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women</a:t>
            </a:r>
            <a:r>
              <a:rPr lang="en-US" sz="4800" b="1" dirty="0">
                <a:ln>
                  <a:solidFill>
                    <a:srgbClr val="660066"/>
                  </a:solidFill>
                </a:ln>
                <a:latin typeface="Aharoni" pitchFamily="2" charset="-79"/>
                <a:cs typeface="Aharoni" pitchFamily="2" charset="-79"/>
              </a:rPr>
              <a:t> to study at </a:t>
            </a:r>
            <a:r>
              <a:rPr lang="en-US" sz="4800" b="1" dirty="0">
                <a:ln>
                  <a:solidFill>
                    <a:srgbClr val="660066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university</a:t>
            </a:r>
            <a:r>
              <a:rPr lang="en-US" sz="4800" b="1" dirty="0">
                <a:ln>
                  <a:solidFill>
                    <a:srgbClr val="660066"/>
                  </a:solidFill>
                </a:ln>
                <a:latin typeface="Aharoni" pitchFamily="2" charset="-79"/>
                <a:cs typeface="Aharoni" pitchFamily="2" charset="-79"/>
              </a:rPr>
              <a:t> in </a:t>
            </a:r>
            <a:r>
              <a:rPr lang="en-US" sz="6000" b="1" dirty="0">
                <a:ln w="38100">
                  <a:solidFill>
                    <a:srgbClr val="FF0000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Poland</a:t>
            </a:r>
            <a:r>
              <a:rPr lang="en-US" sz="4800" dirty="0">
                <a:ln>
                  <a:solidFill>
                    <a:srgbClr val="660066"/>
                  </a:solidFill>
                </a:ln>
                <a:latin typeface="Aharoni" pitchFamily="2" charset="-79"/>
                <a:cs typeface="Aharoni" pitchFamily="2" charset="-79"/>
              </a:rPr>
              <a:t>.</a:t>
            </a:r>
            <a:endParaRPr lang="ar-KW" sz="7200" dirty="0">
              <a:ln>
                <a:solidFill>
                  <a:srgbClr val="660066"/>
                </a:solidFill>
              </a:ln>
              <a:latin typeface="Aharoni" pitchFamily="2" charset="-79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63552" y="3334680"/>
            <a:ext cx="8784976" cy="141277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rgbClr val="660066"/>
                  </a:solidFill>
                </a:ln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So she travelled to Paris to study there.</a:t>
            </a:r>
            <a:endParaRPr lang="ar-KW" sz="8000" b="1" dirty="0">
              <a:ln>
                <a:solidFill>
                  <a:srgbClr val="660066"/>
                </a:solidFill>
              </a:ln>
              <a:solidFill>
                <a:schemeClr val="bg1"/>
              </a:solidFill>
              <a:latin typeface="Aharoni" pitchFamily="2" charset="-79"/>
            </a:endParaRPr>
          </a:p>
        </p:txBody>
      </p:sp>
      <p:pic>
        <p:nvPicPr>
          <p:cNvPr id="14344" name="Picture 8" descr="نتيجة بحث الصور عن ‪paris‬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8650"/>
            <a:ext cx="3958983" cy="222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نتيجة بحث الصور عن ‪poland‬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-266217"/>
            <a:ext cx="3935760" cy="145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81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نتيجة بحث الصور عن ‪poland and france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887"/>
            <a:ext cx="12192000" cy="54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191344" y="2885"/>
            <a:ext cx="11881320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>
                  <a:solidFill>
                    <a:schemeClr val="tx1"/>
                  </a:solidFill>
                </a:ln>
                <a:latin typeface="Georgia" panose="02040502050405020303" pitchFamily="18" charset="0"/>
              </a:rPr>
              <a:t>She studied 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eorgia" panose="02040502050405020303" pitchFamily="18" charset="0"/>
              </a:rPr>
              <a:t>abroad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latin typeface="Georgia" panose="02040502050405020303" pitchFamily="18" charset="0"/>
              </a:rPr>
              <a:t>.</a:t>
            </a:r>
            <a:endParaRPr lang="ar-KW" sz="8000" b="1" dirty="0">
              <a:ln>
                <a:solidFill>
                  <a:schemeClr val="tx1"/>
                </a:solidFill>
              </a:ln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2132856"/>
            <a:ext cx="532859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5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373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6" t="33201" r="5703" b="34250"/>
          <a:stretch/>
        </p:blipFill>
        <p:spPr>
          <a:xfrm>
            <a:off x="3515398" y="188640"/>
            <a:ext cx="5184576" cy="1960023"/>
          </a:xfrm>
          <a:prstGeom prst="rect">
            <a:avLst/>
          </a:prstGeom>
        </p:spPr>
      </p:pic>
      <p:pic>
        <p:nvPicPr>
          <p:cNvPr id="3" name="abroad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4341377"/>
            <a:ext cx="4457595" cy="250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7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ry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0256" y="2065559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1344" y="404664"/>
            <a:ext cx="12000656" cy="2376264"/>
          </a:xfrm>
        </p:spPr>
        <p:txBody>
          <a:bodyPr>
            <a:noAutofit/>
          </a:bodyPr>
          <a:lstStyle/>
          <a:p>
            <a:pPr algn="l">
              <a:tabLst>
                <a:tab pos="5473700" algn="l"/>
              </a:tabLst>
            </a:pP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She met a scientist at university and </a:t>
            </a:r>
            <a:r>
              <a:rPr lang="en-US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married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b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him. </a:t>
            </a:r>
            <a:endParaRPr lang="ar-KW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isha" panose="020B0502040204020203" pitchFamily="34" charset="-79"/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0" y="3212975"/>
            <a:ext cx="12192000" cy="216023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eorgia" panose="02040502050405020303" pitchFamily="18" charset="0"/>
              </a:rPr>
              <a:t>marry</a:t>
            </a:r>
            <a:endParaRPr lang="ar-KW" sz="80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iz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0216" y="3212976"/>
            <a:ext cx="487363" cy="487363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>
                  <a:solidFill>
                    <a:sysClr val="windowText" lastClr="000000"/>
                  </a:solidFill>
                </a:ln>
                <a:latin typeface="Georgia" panose="02040502050405020303" pitchFamily="18" charset="0"/>
              </a:rPr>
              <a:t>She won a 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Georgia" panose="02040502050405020303" pitchFamily="18" charset="0"/>
              </a:rPr>
              <a:t>prize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latin typeface="Georgia" panose="02040502050405020303" pitchFamily="18" charset="0"/>
              </a:rPr>
              <a:t> for 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eorgia" panose="02040502050405020303" pitchFamily="18" charset="0"/>
              </a:rPr>
              <a:t>physics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latin typeface="Georgia" panose="02040502050405020303" pitchFamily="18" charset="0"/>
              </a:rPr>
              <a:t>.</a:t>
            </a:r>
            <a:endParaRPr lang="ar-KW" sz="6000" b="1" dirty="0">
              <a:ln>
                <a:solidFill>
                  <a:sysClr val="windowText" lastClr="000000"/>
                </a:solidFill>
              </a:ln>
              <a:latin typeface="Georgia" panose="02040502050405020303" pitchFamily="18" charset="0"/>
            </a:endParaRPr>
          </a:p>
        </p:txBody>
      </p:sp>
      <p:pic>
        <p:nvPicPr>
          <p:cNvPr id="6146" name="Picture 2" descr="صورة ذات صل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454714"/>
            <a:ext cx="5616624" cy="52076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نتيجة بحث الصور عن ‪prize‬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420888"/>
            <a:ext cx="2808283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0" t="32150" r="26966" b="27950"/>
          <a:stretch/>
        </p:blipFill>
        <p:spPr>
          <a:xfrm>
            <a:off x="3258870" y="1238096"/>
            <a:ext cx="3413194" cy="13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82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نتيجة بحث الصور عن ‪marie curie got a prize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988840"/>
            <a:ext cx="4247009" cy="45674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0" y="0"/>
            <a:ext cx="12360696" cy="19888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>
                  <a:solidFill>
                    <a:sysClr val="windowText" lastClr="000000"/>
                  </a:solidFill>
                </a:ln>
                <a:latin typeface="Georgia" panose="02040502050405020303" pitchFamily="18" charset="0"/>
              </a:rPr>
              <a:t>Also, she won another 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Georgia" panose="02040502050405020303" pitchFamily="18" charset="0"/>
              </a:rPr>
              <a:t>prize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latin typeface="Georgia" panose="02040502050405020303" pitchFamily="18" charset="0"/>
              </a:rPr>
              <a:t> for 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eorgia" panose="02040502050405020303" pitchFamily="18" charset="0"/>
              </a:rPr>
              <a:t>chemistry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latin typeface="Georgia" panose="02040502050405020303" pitchFamily="18" charset="0"/>
              </a:rPr>
              <a:t>.</a:t>
            </a:r>
            <a:endParaRPr lang="ar-KW" sz="6000" b="1" dirty="0">
              <a:ln>
                <a:solidFill>
                  <a:sysClr val="windowText" lastClr="000000"/>
                </a:solidFill>
              </a:ln>
              <a:latin typeface="Georgia" panose="02040502050405020303" pitchFamily="18" charset="0"/>
            </a:endParaRPr>
          </a:p>
        </p:txBody>
      </p:sp>
      <p:pic>
        <p:nvPicPr>
          <p:cNvPr id="8196" name="Picture 4" descr="نتيجة بحث الصور عن ‪prize‬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90" y="3363952"/>
            <a:ext cx="3074417" cy="307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صورة ذات صل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381" y="220486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نتيجة بحث الصور عن ‪prize‬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0318">
            <a:off x="3774413" y="2105781"/>
            <a:ext cx="981166" cy="124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نتيجة بحث الصور عن ‪prize‬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58" y="1694625"/>
            <a:ext cx="3196852" cy="175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نتيجة بحث الصور عن ‪prize‬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93" y="3544581"/>
            <a:ext cx="2084982" cy="208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نتيجة بحث الصور عن ‪certificate‬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07" y="4587072"/>
            <a:ext cx="3108259" cy="196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04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rd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119335" y="980728"/>
            <a:ext cx="12112421" cy="165618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eorgia" panose="02040502050405020303" pitchFamily="18" charset="0"/>
              </a:rPr>
              <a:t>She worked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eorgia" panose="02040502050405020303" pitchFamily="18" charset="0"/>
              </a:rPr>
              <a:t>hard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eorgia" panose="02040502050405020303" pitchFamily="18" charset="0"/>
              </a:rPr>
              <a:t> all her life to help people and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eorgia" panose="02040502050405020303" pitchFamily="18" charset="0"/>
              </a:rPr>
              <a:t>cure cancer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eorgia" panose="02040502050405020303" pitchFamily="18" charset="0"/>
              </a:rPr>
              <a:t>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eorgia" panose="020405020504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36350" r="61813" b="38450"/>
          <a:stretch/>
        </p:blipFill>
        <p:spPr>
          <a:xfrm>
            <a:off x="119336" y="4026134"/>
            <a:ext cx="11953328" cy="257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adly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-19309" y="188640"/>
            <a:ext cx="12211309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eorgia" panose="02040502050405020303" pitchFamily="18" charset="0"/>
              </a:rPr>
              <a:t>Sadly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latin typeface="Georgia" panose="02040502050405020303" pitchFamily="18" charset="0"/>
              </a:rPr>
              <a:t>, she died of 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eorgia" panose="02040502050405020303" pitchFamily="18" charset="0"/>
              </a:rPr>
              <a:t>cancer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latin typeface="Georgia" panose="02040502050405020303" pitchFamily="18" charset="0"/>
              </a:rPr>
              <a:t>.</a:t>
            </a:r>
            <a:endParaRPr lang="ar-KW" sz="6000" b="1" dirty="0">
              <a:ln>
                <a:solidFill>
                  <a:sysClr val="windowText" lastClr="000000"/>
                </a:solidFill>
              </a:ln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9" t="34250" r="29328" b="34250"/>
          <a:stretch/>
        </p:blipFill>
        <p:spPr>
          <a:xfrm>
            <a:off x="198538" y="1872717"/>
            <a:ext cx="11809312" cy="105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1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5" y="2971800"/>
            <a:ext cx="1219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Do you know the name of the great woman?</a:t>
            </a:r>
            <a:endParaRPr lang="ar-KW" sz="4800" b="1" dirty="0"/>
          </a:p>
        </p:txBody>
      </p:sp>
      <p:sp>
        <p:nvSpPr>
          <p:cNvPr id="5" name="Rectangle 4"/>
          <p:cNvSpPr/>
          <p:nvPr/>
        </p:nvSpPr>
        <p:spPr>
          <a:xfrm>
            <a:off x="4355" y="2971800"/>
            <a:ext cx="1219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/>
              <a:t> </a:t>
            </a:r>
            <a:r>
              <a:rPr lang="en-US" sz="5400" b="1" dirty="0"/>
              <a:t>Her name is Marie Curie.</a:t>
            </a:r>
            <a:endParaRPr lang="ar-KW" sz="5400" b="1" dirty="0"/>
          </a:p>
        </p:txBody>
      </p:sp>
    </p:spTree>
    <p:extLst>
      <p:ext uri="{BB962C8B-B14F-4D97-AF65-F5344CB8AC3E}">
        <p14:creationId xmlns:p14="http://schemas.microsoft.com/office/powerpoint/2010/main" val="37677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Vert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77" y="-94102"/>
            <a:ext cx="12268120" cy="6952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2242" y="0"/>
            <a:ext cx="11449272" cy="1008112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BrowalliaUPC" panose="020B0604020202020204" pitchFamily="34" charset="-34"/>
              </a:rPr>
              <a:t>Look at the pictures and say the words.</a:t>
            </a:r>
            <a:endParaRPr lang="ar-K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6388" name="Picture 4" descr="نتيجة بحث الصور عن ‪test your memory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926">
            <a:off x="8739101" y="2755873"/>
            <a:ext cx="2988038" cy="385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صورة ذات صل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744" y="3706032"/>
            <a:ext cx="3398136" cy="2881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772816"/>
          </a:xfrm>
          <a:solidFill>
            <a:srgbClr val="660066"/>
          </a:solidFill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Why do you think her photo is on the stamp?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344" y="1993272"/>
            <a:ext cx="1116124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 She was a scientist</a:t>
            </a: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.</a:t>
            </a:r>
            <a:endParaRPr lang="ar-KW" sz="6000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Aharoni" pitchFamily="2" charset="-79"/>
            </a:endParaRPr>
          </a:p>
        </p:txBody>
      </p:sp>
      <p:pic>
        <p:nvPicPr>
          <p:cNvPr id="9218" name="Picture 2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236" y="3128128"/>
            <a:ext cx="6600056" cy="3633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22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hysics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904465" y="1431553"/>
            <a:ext cx="487363" cy="487363"/>
          </a:xfrm>
          <a:prstGeom prst="rect">
            <a:avLst/>
          </a:prstGeom>
        </p:spPr>
      </p:pic>
      <p:pic>
        <p:nvPicPr>
          <p:cNvPr id="19" name="sadly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75539" y="1616918"/>
            <a:ext cx="487363" cy="487363"/>
          </a:xfrm>
          <a:prstGeom prst="rect">
            <a:avLst/>
          </a:prstGeom>
        </p:spPr>
      </p:pic>
      <p:pic>
        <p:nvPicPr>
          <p:cNvPr id="18" name="prize Meaning in the Cambridge English Diction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86901" y="1518250"/>
            <a:ext cx="487363" cy="487363"/>
          </a:xfrm>
          <a:prstGeom prst="rect">
            <a:avLst/>
          </a:prstGeom>
        </p:spPr>
      </p:pic>
      <p:pic>
        <p:nvPicPr>
          <p:cNvPr id="20" name="hard Meaning in the Cambridge English Dictionar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089451" y="1417587"/>
            <a:ext cx="487363" cy="487363"/>
          </a:xfrm>
          <a:prstGeom prst="rect">
            <a:avLst/>
          </a:prstGeom>
        </p:spPr>
      </p:pic>
      <p:pic>
        <p:nvPicPr>
          <p:cNvPr id="21" name="bright Meaning in the Cambridge English Dictionar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399654" y="3869887"/>
            <a:ext cx="487363" cy="487363"/>
          </a:xfrm>
          <a:prstGeom prst="rect">
            <a:avLst/>
          </a:prstGeom>
        </p:spPr>
      </p:pic>
      <p:pic>
        <p:nvPicPr>
          <p:cNvPr id="22" name="abroad Meaning in the Cambridge English Dictionar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028173" y="1775710"/>
            <a:ext cx="487363" cy="487363"/>
          </a:xfrm>
          <a:prstGeom prst="rect">
            <a:avLst/>
          </a:prstGeom>
        </p:spPr>
      </p:pic>
      <p:pic>
        <p:nvPicPr>
          <p:cNvPr id="16" name="marry Meaning in the Cambridge English Dictionar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583601" y="2697162"/>
            <a:ext cx="487363" cy="487363"/>
          </a:xfrm>
          <a:prstGeom prst="rect">
            <a:avLst/>
          </a:prstGeom>
        </p:spPr>
      </p:pic>
      <p:pic>
        <p:nvPicPr>
          <p:cNvPr id="15" name="cure Meaning in the Cambridge English Dictionary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125894" y="1904950"/>
            <a:ext cx="487363" cy="487363"/>
          </a:xfrm>
          <a:prstGeom prst="rect">
            <a:avLst/>
          </a:prstGeom>
        </p:spPr>
      </p:pic>
      <p:pic>
        <p:nvPicPr>
          <p:cNvPr id="14" name="chemistry Meaning in the Cambridge English Dictionary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cancer Meaning in the Cambridge English Dictionary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112693" y="620098"/>
            <a:ext cx="487363" cy="487363"/>
          </a:xfrm>
          <a:prstGeom prst="rect">
            <a:avLst/>
          </a:prstGeom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191344" y="0"/>
            <a:ext cx="10476656" cy="6858000"/>
          </a:xfrm>
          <a:prstGeom prst="rect">
            <a:avLst/>
          </a:prstGeom>
          <a:solidFill>
            <a:srgbClr val="002060"/>
          </a:solidFill>
        </p:spPr>
        <p:txBody>
          <a:bodyPr>
            <a:normAutofit lnSpcReduction="1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None/>
            </a:pPr>
            <a:r>
              <a:rPr lang="ar-KW" sz="6000" b="1" dirty="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en-US" sz="3600" b="1" dirty="0">
                <a:solidFill>
                  <a:schemeClr val="bg1"/>
                </a:solidFill>
                <a:latin typeface="Comic Sans MS" pitchFamily="66" charset="0"/>
              </a:rPr>
              <a:t>cancer       (n.)</a:t>
            </a:r>
          </a:p>
          <a:p>
            <a:pPr algn="l">
              <a:buFont typeface="Arial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Comic Sans MS" pitchFamily="66" charset="0"/>
              </a:rPr>
              <a:t>chemistry   (n.)</a:t>
            </a:r>
          </a:p>
          <a:p>
            <a:pPr algn="l">
              <a:buFont typeface="Arial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Comic Sans MS" pitchFamily="66" charset="0"/>
              </a:rPr>
              <a:t>cure         (v.)</a:t>
            </a:r>
          </a:p>
          <a:p>
            <a:pPr algn="l">
              <a:buFont typeface="Arial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Comic Sans MS" pitchFamily="66" charset="0"/>
              </a:rPr>
              <a:t>marry       (v.) </a:t>
            </a:r>
          </a:p>
          <a:p>
            <a:pPr algn="l">
              <a:buFont typeface="Arial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Comic Sans MS" pitchFamily="66" charset="0"/>
              </a:rPr>
              <a:t>physics      (n.)</a:t>
            </a:r>
          </a:p>
          <a:p>
            <a:pPr algn="l">
              <a:buFont typeface="Arial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Comic Sans MS" pitchFamily="66" charset="0"/>
              </a:rPr>
              <a:t>prize        (n.)</a:t>
            </a:r>
          </a:p>
          <a:p>
            <a:pPr algn="l">
              <a:buFont typeface="Arial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Comic Sans MS" pitchFamily="66" charset="0"/>
              </a:rPr>
              <a:t>sadly       (adv.)</a:t>
            </a:r>
          </a:p>
          <a:p>
            <a:pPr algn="l">
              <a:buFont typeface="Arial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Comic Sans MS" pitchFamily="66" charset="0"/>
              </a:rPr>
              <a:t>hard       (adv.)</a:t>
            </a:r>
          </a:p>
          <a:p>
            <a:pPr algn="l">
              <a:buFont typeface="Arial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Comic Sans MS" pitchFamily="66" charset="0"/>
              </a:rPr>
              <a:t>bright      (adj.)</a:t>
            </a:r>
          </a:p>
          <a:p>
            <a:pPr algn="l">
              <a:buFont typeface="Arial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latin typeface="Comic Sans MS" pitchFamily="66" charset="0"/>
              </a:rPr>
              <a:t>abroad     (adv.)</a:t>
            </a:r>
          </a:p>
        </p:txBody>
      </p:sp>
      <p:pic>
        <p:nvPicPr>
          <p:cNvPr id="3" name="Picture 2" descr="lung_cancer-1881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9408367" y="116632"/>
            <a:ext cx="2520231" cy="2580530"/>
          </a:xfrm>
          <a:prstGeom prst="rect">
            <a:avLst/>
          </a:prstGeom>
        </p:spPr>
      </p:pic>
      <p:pic>
        <p:nvPicPr>
          <p:cNvPr id="4" name="Picture 4" descr="نتيجة بحث الصور عن ‪chemistry‬‏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116632"/>
            <a:ext cx="2533030" cy="258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نتيجة بحث الصور عن ‪physics‬‏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401" y="3184525"/>
            <a:ext cx="2620938" cy="197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نتيجة بحث الصور عن ‪prize‬‏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33" y="116977"/>
            <a:ext cx="1886782" cy="233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صورة ذات صلة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360" y="2309694"/>
            <a:ext cx="1463527" cy="146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نتيجة بحث الصور عن ‪work hard‬‏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574" y="5333176"/>
            <a:ext cx="2604592" cy="140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نتيجة بحث الصور عن ‪A student‬‏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20" y="3939429"/>
            <a:ext cx="1280113" cy="17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نتيجة بحث الصور عن ‪abroad‬‏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3277130"/>
            <a:ext cx="2533030" cy="18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78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2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2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2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8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10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438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4187"/>
          <a:stretch/>
        </p:blipFill>
        <p:spPr>
          <a:xfrm>
            <a:off x="5114384" y="0"/>
            <a:ext cx="710411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312604" y="3106691"/>
            <a:ext cx="4608512" cy="914400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Marie Curie</a:t>
            </a:r>
            <a:endParaRPr lang="ar-KW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6" name="Content Placeholder 3" descr="071408_100_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2704" y="4337617"/>
            <a:ext cx="2808312" cy="2148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ounded Rectangle 6"/>
          <p:cNvSpPr/>
          <p:nvPr/>
        </p:nvSpPr>
        <p:spPr>
          <a:xfrm>
            <a:off x="252936" y="269782"/>
            <a:ext cx="4608512" cy="1431026"/>
          </a:xfrm>
          <a:prstGeom prst="roundRect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Student’s Book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Page 73</a:t>
            </a:r>
            <a:endParaRPr lang="ar-K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517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7" y="-99392"/>
            <a:ext cx="12318354" cy="69573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196752"/>
            <a:ext cx="3024336" cy="486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839416" y="188641"/>
            <a:ext cx="1036915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2564903"/>
            <a:ext cx="11953329" cy="4387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03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56" y="332656"/>
            <a:ext cx="11593288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908720"/>
            <a:ext cx="2414042" cy="120702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348" y="5025008"/>
            <a:ext cx="4499992" cy="176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0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1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4805" y="678324"/>
            <a:ext cx="8217739" cy="110799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Check your answers.</a:t>
            </a:r>
            <a:endParaRPr lang="ar-KW" sz="199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3016"/>
            <a:ext cx="12192001" cy="696101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8102" y="1772816"/>
            <a:ext cx="11737304" cy="4032448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a) Marie Curie studied </a:t>
            </a:r>
            <a:r>
              <a:rPr lang="en-US" b="1" dirty="0" err="1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Maths</a:t>
            </a:r>
            <a:r>
              <a:rPr lang="en-US" b="1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 and Physics.</a:t>
            </a:r>
          </a:p>
          <a:p>
            <a:pPr algn="l"/>
            <a:r>
              <a:rPr lang="en-US" b="1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b) Marie Curie was a great scientist who saved lives.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Estrangelo Edessa" panose="03080600000000000000" pitchFamily="66" charset="0"/>
            </a:endParaRPr>
          </a:p>
          <a:p>
            <a:pPr algn="l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c) Poland didn’t allow women to study at university.</a:t>
            </a:r>
          </a:p>
          <a:p>
            <a:pPr algn="l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d) Pierre Curie was a great scientist.</a:t>
            </a:r>
            <a:endParaRPr lang="ar-KW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Estrangelo Edessa" panose="03080600000000000000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4742" y="341680"/>
            <a:ext cx="11521898" cy="1224136"/>
          </a:xfrm>
          <a:prstGeom prst="rect">
            <a:avLst/>
          </a:prstGeom>
          <a:solidFill>
            <a:srgbClr val="000066">
              <a:alpha val="76078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1- What is the main idea of the text?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36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696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63351" y="2420888"/>
            <a:ext cx="11963273" cy="4032448"/>
          </a:xfrm>
          <a:prstGeom prst="rect">
            <a:avLst/>
          </a:prstGeom>
          <a:solidFill>
            <a:srgbClr val="FFFFFF">
              <a:alpha val="89020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She had to study abroad because </a:t>
            </a:r>
            <a:r>
              <a:rPr lang="en-US" sz="2000" b="1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---------------------------------.</a:t>
            </a:r>
          </a:p>
          <a:p>
            <a:pPr algn="l"/>
            <a:r>
              <a:rPr lang="en-US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a</a:t>
            </a:r>
            <a:r>
              <a:rPr lang="en-US" b="1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) There wasn’t any university in her country. </a:t>
            </a:r>
          </a:p>
          <a:p>
            <a:pPr algn="l"/>
            <a:r>
              <a:rPr lang="en-US" b="1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b) She didn’t want to study in her country.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Estrangelo Edessa" panose="03080600000000000000" pitchFamily="66" charset="0"/>
            </a:endParaRPr>
          </a:p>
          <a:p>
            <a:pPr algn="l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c) Women weren’t allowed to go to university.</a:t>
            </a:r>
          </a:p>
          <a:p>
            <a:pPr algn="l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d) She met Pierre Curie and travelled with him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Estrangelo Edessa" panose="03080600000000000000" pitchFamily="66" charset="0"/>
                <a:cs typeface="Estrangelo Edessa" panose="03080600000000000000" pitchFamily="66" charset="0"/>
              </a:rPr>
              <a:t>.</a:t>
            </a:r>
            <a:endParaRPr lang="ar-KW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7632" y="334591"/>
            <a:ext cx="12165432" cy="1052736"/>
          </a:xfrm>
          <a:prstGeom prst="rect">
            <a:avLst/>
          </a:prstGeom>
          <a:solidFill>
            <a:srgbClr val="000066">
              <a:alpha val="67843"/>
            </a:srgbClr>
          </a:solidFill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2- Why did Marie have to study abroad?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373">
            <a:off x="10339131" y="1461694"/>
            <a:ext cx="1520364" cy="137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9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3352" y="3752612"/>
            <a:ext cx="11339156" cy="3096344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a) Marie Curie </a:t>
            </a:r>
          </a:p>
          <a:p>
            <a:pPr algn="l"/>
            <a:r>
              <a:rPr lang="en-US" sz="4800" b="1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b) Pierre Curie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Estrangelo Edessa" panose="03080600000000000000" pitchFamily="66" charset="0"/>
            </a:endParaRPr>
          </a:p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c) physics</a:t>
            </a:r>
          </a:p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d) Marie and Pierre Curie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Estrangelo Edessa" panose="03080600000000000000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243095"/>
            <a:ext cx="12192000" cy="1512168"/>
          </a:xfrm>
          <a:prstGeom prst="rect">
            <a:avLst/>
          </a:prstGeom>
          <a:solidFill>
            <a:srgbClr val="000066">
              <a:alpha val="85098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3- What does the underlined word </a:t>
            </a:r>
            <a:r>
              <a:rPr lang="en-US" sz="4800" b="1" u="sng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</a:rPr>
              <a:t>them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 refer to?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2204864"/>
          </a:xfrm>
          <a:prstGeom prst="rect">
            <a:avLst/>
          </a:prstGeom>
          <a:solidFill>
            <a:srgbClr val="FFC000">
              <a:alpha val="67843"/>
            </a:srgbClr>
          </a:solidFill>
          <a:ln>
            <a:solidFill>
              <a:srgbClr val="FFC000"/>
            </a:solidFill>
          </a:ln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In 1903, Marie and Pierre Curie were awarded the Noble Prize for physics. Winning the prize brought </a:t>
            </a:r>
            <a:r>
              <a:rPr lang="en-US" sz="4800" b="1" u="sng" dirty="0">
                <a:ln>
                  <a:solidFill>
                    <a:sysClr val="windowText" lastClr="000000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them</a:t>
            </a: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 fame.</a:t>
            </a:r>
            <a:endParaRPr lang="ar-KW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86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12192000" cy="1475656"/>
          </a:xfrm>
          <a:prstGeom prst="rect">
            <a:avLst/>
          </a:prstGeom>
          <a:solidFill>
            <a:srgbClr val="C00000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4- How old was she when she died?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4040" y="1475656"/>
            <a:ext cx="11881320" cy="4401668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When she died she was </a:t>
            </a:r>
            <a:r>
              <a:rPr lang="en-US" sz="2800" b="1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-----------------.</a:t>
            </a:r>
          </a:p>
          <a:p>
            <a:pPr algn="l"/>
            <a:r>
              <a:rPr lang="en-US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a) 76                                       </a:t>
            </a:r>
          </a:p>
          <a:p>
            <a:pPr algn="l"/>
            <a:r>
              <a:rPr lang="en-US" sz="5400" b="1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b) 91</a:t>
            </a:r>
            <a:endParaRPr lang="en-US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Estrangelo Edessa" panose="03080600000000000000" pitchFamily="66" charset="0"/>
            </a:endParaRPr>
          </a:p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c) 67         </a:t>
            </a:r>
          </a:p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d) 34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Estrangelo Edessa" panose="03080600000000000000" pitchFamily="66" charset="0"/>
            </a:endParaRPr>
          </a:p>
        </p:txBody>
      </p:sp>
      <p:pic>
        <p:nvPicPr>
          <p:cNvPr id="6" name="Content Placeholder 3" descr="MARIA_~1.JPG"/>
          <p:cNvPicPr>
            <a:picLocks noChangeAspect="1"/>
          </p:cNvPicPr>
          <p:nvPr/>
        </p:nvPicPr>
        <p:blipFill rotWithShape="1">
          <a:blip r:embed="rId2" cstate="print"/>
          <a:srcRect l="15687" r="9803"/>
          <a:stretch/>
        </p:blipFill>
        <p:spPr>
          <a:xfrm>
            <a:off x="7608168" y="2434298"/>
            <a:ext cx="4392488" cy="43127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nip Same Side Corner Rectangle 6"/>
          <p:cNvSpPr/>
          <p:nvPr/>
        </p:nvSpPr>
        <p:spPr>
          <a:xfrm>
            <a:off x="3431704" y="3717032"/>
            <a:ext cx="3816424" cy="288032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1934</a:t>
            </a:r>
          </a:p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1867</a:t>
            </a:r>
          </a:p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________</a:t>
            </a:r>
          </a:p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nsolas" panose="020B0609020204030204" pitchFamily="49" charset="0"/>
              </a:rPr>
              <a:t>67</a:t>
            </a:r>
          </a:p>
          <a:p>
            <a:pPr algn="ctr"/>
            <a:endParaRPr lang="ar-KW" sz="3600" b="1" dirty="0">
              <a:ln>
                <a:solidFill>
                  <a:schemeClr val="bg1"/>
                </a:solidFill>
              </a:ln>
              <a:latin typeface="Consolas" panose="020B0609020204030204" pitchFamily="49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601" y="3971403"/>
            <a:ext cx="688721" cy="6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right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47728" y="2412815"/>
            <a:ext cx="487363" cy="487363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latin typeface="Georgia" panose="02040502050405020303" pitchFamily="18" charset="0"/>
              </a:rPr>
              <a:t>She was a </a:t>
            </a:r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Georgia" panose="02040502050405020303" pitchFamily="18" charset="0"/>
              </a:rPr>
              <a:t>bright</a:t>
            </a:r>
            <a:r>
              <a:rPr lang="en-US" sz="6600" b="1" dirty="0">
                <a:ln>
                  <a:solidFill>
                    <a:sysClr val="windowText" lastClr="000000"/>
                  </a:solidFill>
                </a:ln>
                <a:latin typeface="Georgia" panose="02040502050405020303" pitchFamily="18" charset="0"/>
              </a:rPr>
              <a:t> child.</a:t>
            </a:r>
            <a:endParaRPr lang="ar-KW" sz="7200" b="1" dirty="0">
              <a:ln>
                <a:solidFill>
                  <a:sysClr val="windowText" lastClr="000000"/>
                </a:solidFill>
              </a:ln>
              <a:latin typeface="Georgia" panose="02040502050405020303" pitchFamily="18" charset="0"/>
            </a:endParaRPr>
          </a:p>
        </p:txBody>
      </p:sp>
      <p:pic>
        <p:nvPicPr>
          <p:cNvPr id="3076" name="Picture 4" descr="نتيجة بحث الصور عن ‪bright child‬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700808"/>
            <a:ext cx="506905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نتيجة بحث الصور عن ‪but how‬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2313">
            <a:off x="455590" y="4755653"/>
            <a:ext cx="4540566" cy="1157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5" t="30050" r="19878" b="26900"/>
          <a:stretch/>
        </p:blipFill>
        <p:spPr>
          <a:xfrm>
            <a:off x="109189" y="1700808"/>
            <a:ext cx="5256584" cy="237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0096" y="1484784"/>
            <a:ext cx="424847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0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32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63352" y="188640"/>
            <a:ext cx="11593288" cy="1008112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Garamond" panose="02020404030301010803" pitchFamily="18" charset="0"/>
              </a:rPr>
              <a:t>5- Why should she be on a stamp? Explain.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660066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3352" y="1385392"/>
            <a:ext cx="11593289" cy="4875672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She should be on a stamp because </a:t>
            </a:r>
            <a:r>
              <a:rPr lang="en-US" sz="2000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--------------------------.</a:t>
            </a:r>
          </a:p>
          <a:p>
            <a:pPr algn="l"/>
            <a:r>
              <a:rPr lang="en-US" sz="4800" b="1" dirty="0">
                <a:ln w="19050"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a) She died of cancer</a:t>
            </a:r>
          </a:p>
          <a:p>
            <a:pPr algn="l"/>
            <a:r>
              <a:rPr lang="en-US" sz="4800" b="1" dirty="0">
                <a:ln w="19050"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b) She did something great and saved people’s lives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660066"/>
              </a:solidFill>
              <a:latin typeface="Garamond" panose="02020404030301010803" pitchFamily="18" charset="0"/>
              <a:cs typeface="Estrangelo Edessa" panose="03080600000000000000" pitchFamily="66" charset="0"/>
            </a:endParaRPr>
          </a:p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c) She was a scientist</a:t>
            </a:r>
          </a:p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660066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d) She married a scientis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  <a:cs typeface="Estrangelo Edessa" panose="03080600000000000000" pitchFamily="66" charset="0"/>
              </a:rPr>
              <a:t>t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Garamond" panose="02020404030301010803" pitchFamily="18" charset="0"/>
              <a:cs typeface="Estrangelo Edessa" panose="03080600000000000000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5280652"/>
            <a:ext cx="2366020" cy="1577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3936799"/>
            <a:ext cx="1577829" cy="1939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557">
            <a:off x="9904602" y="4088942"/>
            <a:ext cx="1840650" cy="101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1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404664"/>
            <a:ext cx="3175172" cy="566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5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5340" y="692696"/>
            <a:ext cx="11377264" cy="1899904"/>
          </a:xfrm>
          <a:noFill/>
          <a:ln w="76200">
            <a:noFill/>
          </a:ln>
        </p:spPr>
        <p:txBody>
          <a:bodyPr>
            <a:noAutofit/>
          </a:bodyPr>
          <a:lstStyle/>
          <a:p>
            <a:pPr algn="l"/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anose="02010803020104030203" pitchFamily="2" charset="-79"/>
              </a:rPr>
              <a:t>What work did Marie Curie’s mother and father do?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3352" y="3429000"/>
            <a:ext cx="11521280" cy="25922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</a:rPr>
              <a:t>teachers</a:t>
            </a:r>
            <a:endParaRPr lang="ar-KW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620688"/>
            <a:ext cx="11593288" cy="1440160"/>
          </a:xfrm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4800" b="1" dirty="0"/>
              <a:t>How many important prizes did she win?</a:t>
            </a:r>
            <a:endParaRPr lang="ar-KW" sz="4800" b="1" dirty="0"/>
          </a:p>
        </p:txBody>
      </p:sp>
      <p:pic>
        <p:nvPicPr>
          <p:cNvPr id="6" name="Picture 5" descr="950f682660cde08ca36a2c1b44eb92ad_1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352" y="2060848"/>
            <a:ext cx="5904656" cy="44644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440" y="2924944"/>
            <a:ext cx="10526960" cy="3201220"/>
          </a:xfrm>
        </p:spPr>
        <p:txBody>
          <a:bodyPr/>
          <a:lstStyle/>
          <a:p>
            <a:pPr algn="l"/>
            <a:r>
              <a:rPr lang="en-US" dirty="0"/>
              <a:t>                                                    </a:t>
            </a:r>
            <a:r>
              <a:rPr lang="en-US" sz="9600" dirty="0"/>
              <a:t>TWO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006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82688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1556792"/>
            <a:ext cx="9143999" cy="5040560"/>
          </a:xfrm>
        </p:spPr>
      </p:pic>
      <p:pic>
        <p:nvPicPr>
          <p:cNvPr id="5" name="Picture 4" descr="sweet-gifs-02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7529" y="260648"/>
            <a:ext cx="2631831" cy="3528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620627"/>
              </p:ext>
            </p:extLst>
          </p:nvPr>
        </p:nvGraphicFramePr>
        <p:xfrm>
          <a:off x="5226" y="44625"/>
          <a:ext cx="6810853" cy="7481432"/>
        </p:xfrm>
        <a:graphic>
          <a:graphicData uri="http://schemas.openxmlformats.org/drawingml/2006/table">
            <a:tbl>
              <a:tblPr/>
              <a:tblGrid>
                <a:gridCol w="6810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3185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latin typeface="Kristen ITC" panose="03050502040202030202" pitchFamily="66" charset="0"/>
                        </a:rPr>
                        <a:t>The</a:t>
                      </a:r>
                      <a:r>
                        <a:rPr lang="en-US" sz="4800" b="1" dirty="0">
                          <a:latin typeface="Kristen ITC" panose="03050502040202030202" pitchFamily="66" charset="0"/>
                        </a:rPr>
                        <a:t> </a:t>
                      </a:r>
                      <a:r>
                        <a:rPr lang="en-US" sz="5400" b="1" dirty="0">
                          <a:solidFill>
                            <a:srgbClr val="0000FF"/>
                          </a:solidFill>
                          <a:latin typeface="Kristen ITC" panose="03050502040202030202" pitchFamily="66" charset="0"/>
                        </a:rPr>
                        <a:t>Bright Child</a:t>
                      </a:r>
                      <a:r>
                        <a:rPr lang="en-US" sz="4800" b="1" dirty="0">
                          <a:latin typeface="Kristen ITC" panose="03050502040202030202" pitchFamily="66" charset="0"/>
                        </a:rPr>
                        <a:t>...</a:t>
                      </a:r>
                      <a:endParaRPr lang="en-US" sz="4800" b="1" dirty="0"/>
                    </a:p>
                  </a:txBody>
                  <a:tcPr marL="70718" marR="70718" marT="35359" marB="353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66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B050"/>
                          </a:solidFill>
                          <a:latin typeface="Kristen ITC" panose="03050502040202030202" pitchFamily="66" charset="0"/>
                        </a:rPr>
                        <a:t>knows the answers</a:t>
                      </a:r>
                      <a:endParaRPr lang="en-US" sz="4400" b="1" dirty="0">
                        <a:solidFill>
                          <a:srgbClr val="00B050"/>
                        </a:solidFill>
                      </a:endParaRPr>
                    </a:p>
                  </a:txBody>
                  <a:tcPr marL="70718" marR="70718" marT="35359" marB="353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66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Kristen ITC" panose="03050502040202030202" pitchFamily="66" charset="0"/>
                        </a:rPr>
                        <a:t>is interested</a:t>
                      </a:r>
                      <a:endParaRPr lang="en-US" sz="4400" b="1" dirty="0">
                        <a:solidFill>
                          <a:srgbClr val="C00000"/>
                        </a:solidFill>
                      </a:endParaRPr>
                    </a:p>
                  </a:txBody>
                  <a:tcPr marL="70718" marR="70718" marT="35359" marB="353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66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Kristen ITC" panose="03050502040202030202" pitchFamily="66" charset="0"/>
                        </a:rPr>
                        <a:t>is attentive</a:t>
                      </a:r>
                      <a:endParaRPr lang="en-US" sz="4400" b="1" dirty="0"/>
                    </a:p>
                  </a:txBody>
                  <a:tcPr marL="70718" marR="70718" marT="35359" marB="353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566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00FF"/>
                          </a:solidFill>
                          <a:latin typeface="Kristen ITC" panose="03050502040202030202" pitchFamily="66" charset="0"/>
                        </a:rPr>
                        <a:t>works hard</a:t>
                      </a:r>
                      <a:endParaRPr lang="en-US" sz="4400" b="1" dirty="0">
                        <a:solidFill>
                          <a:srgbClr val="0000FF"/>
                        </a:solidFill>
                      </a:endParaRPr>
                    </a:p>
                  </a:txBody>
                  <a:tcPr marL="70718" marR="70718" marT="35359" marB="353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566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latin typeface="Kristen ITC" panose="03050502040202030202" pitchFamily="66" charset="0"/>
                        </a:rPr>
                        <a:t>answers the questions</a:t>
                      </a:r>
                      <a:endParaRPr lang="en-US" sz="4400" b="1" dirty="0">
                        <a:solidFill>
                          <a:srgbClr val="FF0000"/>
                        </a:solidFill>
                      </a:endParaRPr>
                    </a:p>
                  </a:txBody>
                  <a:tcPr marL="70718" marR="70718" marT="35359" marB="353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566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660033"/>
                          </a:solidFill>
                          <a:latin typeface="Kristen ITC" panose="03050502040202030202" pitchFamily="66" charset="0"/>
                        </a:rPr>
                        <a:t>is in the top group</a:t>
                      </a:r>
                      <a:endParaRPr lang="en-US" sz="4400" b="1" dirty="0">
                        <a:solidFill>
                          <a:srgbClr val="660033"/>
                        </a:solidFill>
                      </a:endParaRPr>
                    </a:p>
                  </a:txBody>
                  <a:tcPr marL="70718" marR="70718" marT="35359" marB="353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566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3399"/>
                          </a:solidFill>
                          <a:latin typeface="Kristen ITC" panose="03050502040202030202" pitchFamily="66" charset="0"/>
                        </a:rPr>
                        <a:t>listens with interest</a:t>
                      </a:r>
                      <a:endParaRPr lang="en-US" sz="4400" b="1" dirty="0">
                        <a:solidFill>
                          <a:srgbClr val="FF3399"/>
                        </a:solidFill>
                      </a:endParaRPr>
                    </a:p>
                  </a:txBody>
                  <a:tcPr marL="70718" marR="70718" marT="35359" marB="353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5668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2060"/>
                          </a:solidFill>
                          <a:latin typeface="Kristen ITC" panose="03050502040202030202" pitchFamily="66" charset="0"/>
                        </a:rPr>
                        <a:t>learns with ease</a:t>
                      </a:r>
                      <a:endParaRPr lang="en-US" sz="4400" b="1" dirty="0">
                        <a:solidFill>
                          <a:srgbClr val="002060"/>
                        </a:solidFill>
                      </a:endParaRPr>
                    </a:p>
                  </a:txBody>
                  <a:tcPr marL="70718" marR="70718" marT="35359" marB="353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618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Kristen ITC" panose="03050502040202030202" pitchFamily="66" charset="0"/>
                        </a:rPr>
                        <a:t>  </a:t>
                      </a:r>
                      <a:endParaRPr lang="en-US" sz="3600" dirty="0"/>
                    </a:p>
                  </a:txBody>
                  <a:tcPr marL="70718" marR="70718" marT="35359" marB="3535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122" name="Picture 2" descr="صورة ذات صل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892"/>
            <a:ext cx="47625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401791"/>
            <a:ext cx="1070248" cy="1070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060848"/>
            <a:ext cx="1070248" cy="1070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829817"/>
            <a:ext cx="1070248" cy="10702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" y="4468431"/>
            <a:ext cx="1070248" cy="1070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7608"/>
            <a:ext cx="1070248" cy="10702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6" y="5901628"/>
            <a:ext cx="1070248" cy="10702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233" y="2472039"/>
            <a:ext cx="3456384" cy="343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9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12192000" cy="1772816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Do you think that she studied science at 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university</a:t>
            </a:r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?</a:t>
            </a:r>
            <a:endParaRPr lang="ar-KW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" name="Content Placeholder 3" descr="milan-italy-550-2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8007" y="1798712"/>
            <a:ext cx="6049325" cy="5059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" y="1798712"/>
            <a:ext cx="6023992" cy="504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3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www.aljarida.com/AlJarida/Resources/ArticlesPictures/2007/10/15/28064_american-university-kuwa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24" y="0"/>
            <a:ext cx="6660740" cy="68580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672064" y="1628800"/>
            <a:ext cx="5529953" cy="302433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800" b="1" dirty="0">
                <a:ln w="38100">
                  <a:solidFill>
                    <a:srgbClr val="660066"/>
                  </a:solidFill>
                </a:ln>
                <a:solidFill>
                  <a:srgbClr val="660066"/>
                </a:solidFill>
                <a:latin typeface="Aharoni" pitchFamily="2" charset="-79"/>
                <a:ea typeface="+mj-ea"/>
                <a:cs typeface="+mj-cs"/>
              </a:rPr>
              <a:t>What would you like to study at </a:t>
            </a:r>
            <a:r>
              <a:rPr lang="fr-FR" sz="6600" b="1" dirty="0">
                <a:ln w="38100">
                  <a:solidFill>
                    <a:srgbClr val="660066"/>
                  </a:solidFill>
                </a:ln>
                <a:solidFill>
                  <a:srgbClr val="C00000"/>
                </a:solidFill>
                <a:latin typeface="Aharoni" pitchFamily="2" charset="-79"/>
                <a:ea typeface="+mj-ea"/>
                <a:cs typeface="+mj-cs"/>
              </a:rPr>
              <a:t>university</a:t>
            </a:r>
            <a:r>
              <a:rPr lang="fr-FR" sz="4800" b="1" dirty="0">
                <a:ln w="38100">
                  <a:solidFill>
                    <a:srgbClr val="660066"/>
                  </a:solidFill>
                </a:ln>
                <a:solidFill>
                  <a:srgbClr val="CC00CC"/>
                </a:solidFill>
                <a:latin typeface="Aharoni" pitchFamily="2" charset="-79"/>
                <a:ea typeface="+mj-ea"/>
                <a:cs typeface="+mj-cs"/>
              </a:rPr>
              <a:t>?</a:t>
            </a:r>
          </a:p>
          <a:p>
            <a:pPr algn="ctr">
              <a:spcBef>
                <a:spcPct val="0"/>
              </a:spcBef>
              <a:defRPr/>
            </a:pPr>
            <a:endParaRPr lang="fr-FR" sz="4400" dirty="0">
              <a:solidFill>
                <a:srgbClr val="CC00CC"/>
              </a:solidFill>
              <a:latin typeface="Aharoni" pitchFamily="2" charset="-79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4400" dirty="0">
              <a:solidFill>
                <a:srgbClr val="CC00CC"/>
              </a:solidFill>
              <a:latin typeface="Aharoni" pitchFamily="2" charset="-79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fr-FR" sz="4400" dirty="0">
              <a:solidFill>
                <a:srgbClr val="CC00CC"/>
              </a:solidFill>
              <a:latin typeface="Aharoni" pitchFamily="2" charset="-79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lang="ar-KW" sz="4400" dirty="0">
              <a:solidFill>
                <a:srgbClr val="CC00CC"/>
              </a:solidFill>
              <a:latin typeface="Aharoni" pitchFamily="2" charset="-79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ysics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492896"/>
            <a:ext cx="11593288" cy="40324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-87803"/>
            <a:ext cx="5976664" cy="2076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255930"/>
            <a:ext cx="2252926" cy="2204864"/>
          </a:xfrm>
          <a:prstGeom prst="rect">
            <a:avLst/>
          </a:prstGeom>
        </p:spPr>
      </p:pic>
      <p:sp>
        <p:nvSpPr>
          <p:cNvPr id="8" name="Flowchart: Sequential Access Storage 7"/>
          <p:cNvSpPr/>
          <p:nvPr/>
        </p:nvSpPr>
        <p:spPr>
          <a:xfrm>
            <a:off x="2063552" y="255930"/>
            <a:ext cx="5976664" cy="1876926"/>
          </a:xfrm>
          <a:prstGeom prst="flowChartMagneticTap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</a:rPr>
              <a:t>Read the word.</a:t>
            </a:r>
            <a:endParaRPr lang="ar-KW" sz="48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4"/>
          <a:stretch/>
        </p:blipFill>
        <p:spPr>
          <a:xfrm>
            <a:off x="263352" y="2460794"/>
            <a:ext cx="11593288" cy="406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نتيجة بحث الصور عن ‪what is physics‬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" y="2166246"/>
            <a:ext cx="1188132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2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91611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Aharoni" pitchFamily="2" charset="-79"/>
                <a:cs typeface="Aharoni" pitchFamily="2" charset="-79"/>
              </a:rPr>
              <a:t>Physics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Aharoni" pitchFamily="2" charset="-79"/>
                <a:cs typeface="Aharoni" pitchFamily="2" charset="-79"/>
              </a:rPr>
              <a:t> is the study of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haroni" pitchFamily="2" charset="-79"/>
                <a:cs typeface="Aharoni" pitchFamily="2" charset="-79"/>
              </a:rPr>
              <a:t>heat and light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Aharoni" pitchFamily="2" charset="-79"/>
                <a:cs typeface="Aharoni" pitchFamily="2" charset="-79"/>
              </a:rPr>
              <a:t>and what they do to things.</a:t>
            </a:r>
            <a:endParaRPr lang="ar-KW" sz="4800" b="1" dirty="0">
              <a:ln>
                <a:solidFill>
                  <a:schemeClr val="tx1"/>
                </a:solidFill>
              </a:ln>
              <a:latin typeface="Aharoni" pitchFamily="2" charset="-79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112"/>
            <a:ext cx="12192000" cy="494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2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6" ma:contentTypeDescription="إنشاء مستند جديد." ma:contentTypeScope="" ma:versionID="b60661867d98f7db2871b38ddc9fa959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d27bb44025d5ce1f3a86412a4ffb3a9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5F89F4-0552-4F9B-B311-97CD53F78E63}"/>
</file>

<file path=customXml/itemProps2.xml><?xml version="1.0" encoding="utf-8"?>
<ds:datastoreItem xmlns:ds="http://schemas.openxmlformats.org/officeDocument/2006/customXml" ds:itemID="{A338D628-D46B-4F58-B619-1B1661AEF305}"/>
</file>

<file path=customXml/itemProps3.xml><?xml version="1.0" encoding="utf-8"?>
<ds:datastoreItem xmlns:ds="http://schemas.openxmlformats.org/officeDocument/2006/customXml" ds:itemID="{4DB0B480-64F0-4351-9E58-E7125516243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1143</TotalTime>
  <Words>587</Words>
  <Application>Microsoft Office PowerPoint</Application>
  <PresentationFormat>Widescreen</PresentationFormat>
  <Paragraphs>103</Paragraphs>
  <Slides>44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Adobe Hebrew</vt:lpstr>
      <vt:lpstr>Aharoni</vt:lpstr>
      <vt:lpstr>Arial</vt:lpstr>
      <vt:lpstr>BrowalliaUPC</vt:lpstr>
      <vt:lpstr>Calibri</vt:lpstr>
      <vt:lpstr>Comic Sans MS</vt:lpstr>
      <vt:lpstr>Consolas</vt:lpstr>
      <vt:lpstr>Estrangelo Edessa</vt:lpstr>
      <vt:lpstr>Garamond</vt:lpstr>
      <vt:lpstr>Georgia</vt:lpstr>
      <vt:lpstr>Gisha</vt:lpstr>
      <vt:lpstr>Kristen ITC</vt:lpstr>
      <vt:lpstr>Times New Roman</vt:lpstr>
      <vt:lpstr>Office Theme</vt:lpstr>
      <vt:lpstr>PowerPoint Presentation</vt:lpstr>
      <vt:lpstr>PowerPoint Presentation</vt:lpstr>
      <vt:lpstr>Why do you think her photo is on the stamp?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Physics is the study of heat and light and what they do to things.</vt:lpstr>
      <vt:lpstr>PowerPoint Presentation</vt:lpstr>
      <vt:lpstr>PowerPoint Presentation</vt:lpstr>
      <vt:lpstr>PowerPoint Presentation</vt:lpstr>
      <vt:lpstr>Chemistry is the study of how things are made and how they work together.</vt:lpstr>
      <vt:lpstr>This great woman studied maths and physics at university.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 met a scientist at university and married  him.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at the pictures and say the words.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work did Marie Curie’s mother and father do?</vt:lpstr>
      <vt:lpstr>How many important prizes did she win?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Rashid</dc:creator>
  <cp:lastModifiedBy>HP</cp:lastModifiedBy>
  <cp:revision>157</cp:revision>
  <dcterms:created xsi:type="dcterms:W3CDTF">2011-09-24T18:38:19Z</dcterms:created>
  <dcterms:modified xsi:type="dcterms:W3CDTF">2020-12-07T18:18:42Z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